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</p:sldIdLst>
  <p:notesMasterIdLst>
    <p:notesMasterId r:id="rId15"/>
  </p:notesMasterIdLst>
  <p:sldSz cx="14630400" cy="8229600"/>
  <p:notesSz cx="8229600" cy="14630400"/>
  <p:embeddedFontLst>
    <p:embeddedFont>
      <p:font typeface="Unbounded"/>
      <p:regular r:id="rId20"/>
    </p:embeddedFont>
    <p:embeddedFont>
      <p:font typeface="Unbounded"/>
      <p:regular r:id="rId21"/>
    </p:embeddedFont>
    <p:embeddedFont>
      <p:font typeface="Open Sans"/>
      <p:regular r:id="rId22"/>
    </p:embeddedFont>
    <p:embeddedFont>
      <p:font typeface="Open Sans"/>
      <p:regular r:id="rId23"/>
    </p:embeddedFont>
    <p:embeddedFont>
      <p:font typeface="Open Sans"/>
      <p:regular r:id="rId24"/>
    </p:embeddedFont>
    <p:embeddedFont>
      <p:font typeface="Open Sans"/>
      <p:regular r:id="rId25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notesMaster" Target="notesMasters/notesMaster1.xml"/><Relationship Id="rId16" Type="http://schemas.openxmlformats.org/officeDocument/2006/relationships/presProps" Target="presProps.xml"/><Relationship Id="rId17" Type="http://schemas.openxmlformats.org/officeDocument/2006/relationships/viewProps" Target="viewProps.xml"/><Relationship Id="rId18" Type="http://schemas.openxmlformats.org/officeDocument/2006/relationships/theme" Target="theme/theme1.xml"/><Relationship Id="rId19" Type="http://schemas.openxmlformats.org/officeDocument/2006/relationships/tableStyles" Target="tableStyles.xml"/><Relationship Id="rId20" Type="http://schemas.openxmlformats.org/officeDocument/2006/relationships/font" Target="fonts/font1.fntdata"/><Relationship Id="rId21" Type="http://schemas.openxmlformats.org/officeDocument/2006/relationships/font" Target="fonts/font2.fntdata"/><Relationship Id="rId22" Type="http://schemas.openxmlformats.org/officeDocument/2006/relationships/font" Target="fonts/font3.fntdata"/><Relationship Id="rId23" Type="http://schemas.openxmlformats.org/officeDocument/2006/relationships/font" Target="fonts/font4.fntdata"/><Relationship Id="rId24" Type="http://schemas.openxmlformats.org/officeDocument/2006/relationships/font" Target="fonts/font5.fntdata"/><Relationship Id="rId25" Type="http://schemas.openxmlformats.org/officeDocument/2006/relationships/font" Target="fonts/font6.fntdata"/></Relationships>
</file>

<file path=ppt/media/>
</file>

<file path=ppt/media/image-1-1.png>
</file>

<file path=ppt/media/image-1-2.png>
</file>

<file path=ppt/media/image-10-1.png>
</file>

<file path=ppt/media/image-10-2.png>
</file>

<file path=ppt/media/image-1002-1.png>
</file>

<file path=ppt/media/image-1003-1.png>
</file>

<file path=ppt/media/image-1004-1.png>
</file>

<file path=ppt/media/image-1005-1.png>
</file>

<file path=ppt/media/image-1006-1.png>
</file>

<file path=ppt/media/image-1007-1.png>
</file>

<file path=ppt/media/image-1008-1.png>
</file>

<file path=ppt/media/image-1009-1.png>
</file>

<file path=ppt/media/image-1010-1.png>
</file>

<file path=ppt/media/image-1011-1.png>
</file>

<file path=ppt/media/image-1012-1.png>
</file>

<file path=ppt/media/image-1013-1.png>
</file>

<file path=ppt/media/image-1014-1.png>
</file>

<file path=ppt/media/image-11-1.png>
</file>

<file path=ppt/media/image-11-2.png>
</file>

<file path=ppt/media/image-12-1.png>
</file>

<file path=ppt/media/image-12-2.png>
</file>

<file path=ppt/media/image-12-3.png>
</file>

<file path=ppt/media/image-13-1.png>
</file>

<file path=ppt/media/image-2-1.png>
</file>

<file path=ppt/media/image-3-1.png>
</file>

<file path=ppt/media/image-5-1.png>
</file>

<file path=ppt/media/image-6-1.png>
</file>

<file path=ppt/media/image-7-1.png>
</file>

<file path=ppt/media/image-7-2.png>
</file>

<file path=ppt/media/image-8-1.png>
</file>

<file path=ppt/media/image-8-2.png>
</file>

<file path=ppt/media/image-8-3.png>
</file>

<file path=ppt/media/image-8-4.png>
</file>

<file path=ppt/media/image-9-1.png>
</file>

<file path=ppt/media/image-9-2.png>
</file>

<file path=ppt/media/image-9-3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0-1.png"/><Relationship Id="rId3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1-1.png"/><Relationship Id="rId3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2-1.png"/><Relationship Id="rId3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3-1.png"/><Relationship Id="rId3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14-1.png"/><Relationship Id="rId3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3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3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3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3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3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3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3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3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6F5E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6F5E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6F5E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6F5E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6F5E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6F5E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6F5E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6F5E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6F5E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6F5E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6F5E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6F5E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6F5E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image" Target="../media/image-1-2.png"/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-1.png"/><Relationship Id="rId2" Type="http://schemas.openxmlformats.org/officeDocument/2006/relationships/image" Target="../media/image-10-2.png"/><Relationship Id="rId3" Type="http://schemas.openxmlformats.org/officeDocument/2006/relationships/slideLayout" Target="../slideLayouts/slideLayout11.xml"/><Relationship Id="rId4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1-1.png"/><Relationship Id="rId2" Type="http://schemas.openxmlformats.org/officeDocument/2006/relationships/image" Target="../media/image-11-2.png"/><Relationship Id="rId3" Type="http://schemas.openxmlformats.org/officeDocument/2006/relationships/slideLayout" Target="../slideLayouts/slideLayout12.xml"/><Relationship Id="rId4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2-1.png"/><Relationship Id="rId2" Type="http://schemas.openxmlformats.org/officeDocument/2006/relationships/image" Target="../media/image-12-2.png"/><Relationship Id="rId3" Type="http://schemas.openxmlformats.org/officeDocument/2006/relationships/image" Target="../media/image-12-3.png"/><Relationship Id="rId4" Type="http://schemas.openxmlformats.org/officeDocument/2006/relationships/slideLayout" Target="../slideLayouts/slideLayout13.xml"/><Relationship Id="rId5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3-1.png"/><Relationship Id="rId2" Type="http://schemas.openxmlformats.org/officeDocument/2006/relationships/slideLayout" Target="../slideLayouts/slideLayout14.xml"/><Relationship Id="rId3" Type="http://schemas.openxmlformats.org/officeDocument/2006/relationships/notesSlide" Target="../notesSlides/notesSlide1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3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4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slideLayout" Target="../slideLayouts/slideLayout6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slideLayout" Target="../slideLayouts/slideLayout7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image" Target="../media/image-7-2.png"/><Relationship Id="rId3" Type="http://schemas.openxmlformats.org/officeDocument/2006/relationships/slideLayout" Target="../slideLayouts/slideLayout8.xml"/><Relationship Id="rId4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image" Target="../media/image-8-2.png"/><Relationship Id="rId3" Type="http://schemas.openxmlformats.org/officeDocument/2006/relationships/image" Target="../media/image-8-3.png"/><Relationship Id="rId4" Type="http://schemas.openxmlformats.org/officeDocument/2006/relationships/image" Target="../media/image-8-4.png"/><Relationship Id="rId5" Type="http://schemas.openxmlformats.org/officeDocument/2006/relationships/slideLayout" Target="../slideLayouts/slideLayout9.xml"/><Relationship Id="rId6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9-1.png"/><Relationship Id="rId2" Type="http://schemas.openxmlformats.org/officeDocument/2006/relationships/image" Target="../media/image-9-2.png"/><Relationship Id="rId3" Type="http://schemas.openxmlformats.org/officeDocument/2006/relationships/image" Target="../media/image-9-3.png"/><Relationship Id="rId4" Type="http://schemas.openxmlformats.org/officeDocument/2006/relationships/slideLayout" Target="../slideLayouts/slideLayout10.xml"/><Relationship Id="rId5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969889"/>
            <a:ext cx="7556421" cy="293465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7700"/>
              </a:lnSpc>
              <a:buNone/>
            </a:pPr>
            <a:r>
              <a:rPr lang="en-US" sz="61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Data Preparation con ChatCSV</a:t>
            </a:r>
            <a:endParaRPr lang="en-US" sz="6150" dirty="0"/>
          </a:p>
        </p:txBody>
      </p:sp>
      <p:sp>
        <p:nvSpPr>
          <p:cNvPr id="4" name="Text 1"/>
          <p:cNvSpPr/>
          <p:nvPr/>
        </p:nvSpPr>
        <p:spPr>
          <a:xfrm>
            <a:off x="793790" y="5244703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5" name="Shape 2"/>
          <p:cNvSpPr/>
          <p:nvPr/>
        </p:nvSpPr>
        <p:spPr>
          <a:xfrm>
            <a:off x="793790" y="5879663"/>
            <a:ext cx="362903" cy="362903"/>
          </a:xfrm>
          <a:prstGeom prst="roundRect">
            <a:avLst>
              <a:gd name="adj" fmla="val 25194296"/>
            </a:avLst>
          </a:prstGeom>
          <a:noFill/>
          <a:ln w="7620">
            <a:solidFill>
              <a:srgbClr val="FFFFFF"/>
            </a:solidFill>
            <a:prstDash val="solid"/>
          </a:ln>
        </p:spPr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1410" y="5887283"/>
            <a:ext cx="347663" cy="347663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1270040" y="5862757"/>
            <a:ext cx="3238976" cy="3968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2200" b="1" dirty="0">
                <a:solidFill>
                  <a:srgbClr val="333F70"/>
                </a:solidFill>
                <a:latin typeface="Open Sans Bold" pitchFamily="34" charset="0"/>
                <a:ea typeface="Open Sans Bold" pitchFamily="34" charset="-122"/>
                <a:cs typeface="Open Sans Bold" pitchFamily="34" charset="-120"/>
              </a:rPr>
              <a:t>por Lucas Castronuovo</a:t>
            </a:r>
            <a:endParaRPr lang="en-US" sz="22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80098" y="863679"/>
            <a:ext cx="6263164" cy="6632972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594759" y="813435"/>
            <a:ext cx="6263164" cy="3565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00"/>
              </a:lnSpc>
              <a:buNone/>
            </a:pPr>
            <a:endParaRPr lang="en-US" sz="1750" dirty="0"/>
          </a:p>
        </p:txBody>
      </p:sp>
      <p:sp>
        <p:nvSpPr>
          <p:cNvPr id="4" name="Text 1"/>
          <p:cNvSpPr/>
          <p:nvPr/>
        </p:nvSpPr>
        <p:spPr>
          <a:xfrm>
            <a:off x="7594759" y="1370528"/>
            <a:ext cx="6263164" cy="3565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00"/>
              </a:lnSpc>
              <a:buNone/>
            </a:pPr>
            <a:endParaRPr lang="en-US" sz="1750" dirty="0"/>
          </a:p>
        </p:txBody>
      </p:sp>
      <p:pic>
        <p:nvPicPr>
          <p:cNvPr id="5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94759" y="1977866"/>
            <a:ext cx="6263164" cy="350139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pic>
        <p:nvPicPr>
          <p:cNvPr id="3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3790" y="958096"/>
            <a:ext cx="7556421" cy="6313289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499991"/>
          </a:xfrm>
          <a:prstGeom prst="rect">
            <a:avLst/>
          </a:prstGeom>
        </p:spPr>
      </p:pic>
      <p:pic>
        <p:nvPicPr>
          <p:cNvPr id="3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6835" y="311825"/>
            <a:ext cx="4024908" cy="3874413"/>
          </a:xfrm>
          <a:prstGeom prst="rect">
            <a:avLst/>
          </a:prstGeom>
        </p:spPr>
      </p:pic>
      <p:pic>
        <p:nvPicPr>
          <p:cNvPr id="4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6835" y="4313753"/>
            <a:ext cx="4110752" cy="3874413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567577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Conclusiones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2871668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D6F5EE"/>
          </a:solidFill>
          <a:ln w="7620">
            <a:solidFill>
              <a:srgbClr val="BCDBD4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6446877" y="2956679"/>
            <a:ext cx="176927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1</a:t>
            </a:r>
            <a:endParaRPr lang="en-US" sz="2650" dirty="0"/>
          </a:p>
        </p:txBody>
      </p:sp>
      <p:sp>
        <p:nvSpPr>
          <p:cNvPr id="6" name="Text 3"/>
          <p:cNvSpPr/>
          <p:nvPr/>
        </p:nvSpPr>
        <p:spPr>
          <a:xfrm>
            <a:off x="7017306" y="2871668"/>
            <a:ext cx="5291376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Herramienta transformadora</a:t>
            </a:r>
            <a:endParaRPr lang="en-US" sz="2200" dirty="0"/>
          </a:p>
        </p:txBody>
      </p:sp>
      <p:sp>
        <p:nvSpPr>
          <p:cNvPr id="7" name="Shape 4"/>
          <p:cNvSpPr/>
          <p:nvPr/>
        </p:nvSpPr>
        <p:spPr>
          <a:xfrm>
            <a:off x="6280190" y="4119086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D6F5EE"/>
          </a:solidFill>
          <a:ln w="7620">
            <a:solidFill>
              <a:srgbClr val="BCDBD4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6393299" y="4204097"/>
            <a:ext cx="284083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2</a:t>
            </a:r>
            <a:endParaRPr lang="en-US" sz="2650" dirty="0"/>
          </a:p>
        </p:txBody>
      </p:sp>
      <p:sp>
        <p:nvSpPr>
          <p:cNvPr id="9" name="Text 6"/>
          <p:cNvSpPr/>
          <p:nvPr/>
        </p:nvSpPr>
        <p:spPr>
          <a:xfrm>
            <a:off x="7017306" y="4119086"/>
            <a:ext cx="2857500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Aún por mejorar</a:t>
            </a:r>
            <a:endParaRPr lang="en-US" sz="2200" dirty="0"/>
          </a:p>
        </p:txBody>
      </p:sp>
      <p:sp>
        <p:nvSpPr>
          <p:cNvPr id="10" name="Text 7"/>
          <p:cNvSpPr/>
          <p:nvPr/>
        </p:nvSpPr>
        <p:spPr>
          <a:xfrm>
            <a:off x="7017306" y="4609505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11" name="Shape 8"/>
          <p:cNvSpPr/>
          <p:nvPr/>
        </p:nvSpPr>
        <p:spPr>
          <a:xfrm>
            <a:off x="6280190" y="5454372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D6F5EE"/>
          </a:solidFill>
          <a:ln w="7620">
            <a:solidFill>
              <a:srgbClr val="BCDBD4"/>
            </a:solidFill>
            <a:prstDash val="solid"/>
          </a:ln>
        </p:spPr>
      </p:sp>
      <p:sp>
        <p:nvSpPr>
          <p:cNvPr id="12" name="Text 9"/>
          <p:cNvSpPr/>
          <p:nvPr/>
        </p:nvSpPr>
        <p:spPr>
          <a:xfrm>
            <a:off x="6392585" y="5539383"/>
            <a:ext cx="285512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3</a:t>
            </a:r>
            <a:endParaRPr lang="en-US" sz="2650" dirty="0"/>
          </a:p>
        </p:txBody>
      </p:sp>
      <p:sp>
        <p:nvSpPr>
          <p:cNvPr id="13" name="Text 10"/>
          <p:cNvSpPr/>
          <p:nvPr/>
        </p:nvSpPr>
        <p:spPr>
          <a:xfrm>
            <a:off x="7017306" y="5454372"/>
            <a:ext cx="6819305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Futuro prometedor para estas herramientas</a:t>
            </a:r>
            <a:endParaRPr lang="en-US" sz="2200" dirty="0"/>
          </a:p>
        </p:txBody>
      </p:sp>
      <p:sp>
        <p:nvSpPr>
          <p:cNvPr id="14" name="Text 11"/>
          <p:cNvSpPr/>
          <p:nvPr/>
        </p:nvSpPr>
        <p:spPr>
          <a:xfrm>
            <a:off x="7017306" y="6299121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569256"/>
            <a:ext cx="9512141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¿Qué es Data Preparation?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4873347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D6F5EE"/>
          </a:solidFill>
          <a:ln w="7620">
            <a:solidFill>
              <a:srgbClr val="BCDBD4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960477" y="4958358"/>
            <a:ext cx="176927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1</a:t>
            </a:r>
            <a:endParaRPr lang="en-US" sz="2650" dirty="0"/>
          </a:p>
        </p:txBody>
      </p:sp>
      <p:sp>
        <p:nvSpPr>
          <p:cNvPr id="6" name="Text 3"/>
          <p:cNvSpPr/>
          <p:nvPr/>
        </p:nvSpPr>
        <p:spPr>
          <a:xfrm>
            <a:off x="1530906" y="4873347"/>
            <a:ext cx="3459242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Preparación de los datos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1530906" y="5718096"/>
            <a:ext cx="3459242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Proceso en el cual los datos sin procesar se transforman para su posterior análisis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5216962" y="4873347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D6F5EE"/>
          </a:solidFill>
          <a:ln w="7620">
            <a:solidFill>
              <a:srgbClr val="BCDBD4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5330071" y="4958358"/>
            <a:ext cx="284083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2</a:t>
            </a:r>
            <a:endParaRPr lang="en-US" sz="2650" dirty="0"/>
          </a:p>
        </p:txBody>
      </p:sp>
      <p:sp>
        <p:nvSpPr>
          <p:cNvPr id="10" name="Text 7"/>
          <p:cNvSpPr/>
          <p:nvPr/>
        </p:nvSpPr>
        <p:spPr>
          <a:xfrm>
            <a:off x="5954078" y="487334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Su importancia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5954078" y="5363766"/>
            <a:ext cx="3459242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Es un componente especial especial para los proyectos de Machine Learning</a:t>
            </a:r>
            <a:endParaRPr lang="en-US" sz="1750" dirty="0"/>
          </a:p>
        </p:txBody>
      </p:sp>
      <p:sp>
        <p:nvSpPr>
          <p:cNvPr id="12" name="Shape 9"/>
          <p:cNvSpPr/>
          <p:nvPr/>
        </p:nvSpPr>
        <p:spPr>
          <a:xfrm>
            <a:off x="9640133" y="4873347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D6F5EE"/>
          </a:solidFill>
          <a:ln w="7620">
            <a:solidFill>
              <a:srgbClr val="BCDBD4"/>
            </a:solidFill>
            <a:prstDash val="solid"/>
          </a:ln>
        </p:spPr>
      </p:sp>
      <p:sp>
        <p:nvSpPr>
          <p:cNvPr id="13" name="Text 10"/>
          <p:cNvSpPr/>
          <p:nvPr/>
        </p:nvSpPr>
        <p:spPr>
          <a:xfrm>
            <a:off x="9752528" y="4958358"/>
            <a:ext cx="285512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3</a:t>
            </a:r>
            <a:endParaRPr lang="en-US" sz="2650" dirty="0"/>
          </a:p>
        </p:txBody>
      </p:sp>
      <p:sp>
        <p:nvSpPr>
          <p:cNvPr id="14" name="Text 11"/>
          <p:cNvSpPr/>
          <p:nvPr/>
        </p:nvSpPr>
        <p:spPr>
          <a:xfrm>
            <a:off x="10377249" y="487334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Tareas clave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10377249" y="5363766"/>
            <a:ext cx="345924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Recopilación</a:t>
            </a:r>
            <a:endParaRPr lang="en-US" sz="1750" dirty="0"/>
          </a:p>
        </p:txBody>
      </p:sp>
      <p:sp>
        <p:nvSpPr>
          <p:cNvPr id="16" name="Text 13"/>
          <p:cNvSpPr/>
          <p:nvPr/>
        </p:nvSpPr>
        <p:spPr>
          <a:xfrm>
            <a:off x="10377249" y="5805964"/>
            <a:ext cx="345924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Limpieza</a:t>
            </a:r>
            <a:endParaRPr lang="en-US" sz="1750" dirty="0"/>
          </a:p>
        </p:txBody>
      </p:sp>
      <p:sp>
        <p:nvSpPr>
          <p:cNvPr id="17" name="Text 14"/>
          <p:cNvSpPr/>
          <p:nvPr/>
        </p:nvSpPr>
        <p:spPr>
          <a:xfrm>
            <a:off x="10377249" y="6248162"/>
            <a:ext cx="345924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Etiquetado</a:t>
            </a:r>
            <a:endParaRPr lang="en-US" sz="1750" dirty="0"/>
          </a:p>
        </p:txBody>
      </p:sp>
      <p:sp>
        <p:nvSpPr>
          <p:cNvPr id="18" name="Text 15"/>
          <p:cNvSpPr/>
          <p:nvPr/>
        </p:nvSpPr>
        <p:spPr>
          <a:xfrm>
            <a:off x="10377249" y="6690360"/>
            <a:ext cx="345924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Exploración</a:t>
            </a:r>
            <a:endParaRPr lang="en-US" sz="1750" dirty="0"/>
          </a:p>
        </p:txBody>
      </p:sp>
      <p:sp>
        <p:nvSpPr>
          <p:cNvPr id="19" name="Text 16"/>
          <p:cNvSpPr/>
          <p:nvPr/>
        </p:nvSpPr>
        <p:spPr>
          <a:xfrm>
            <a:off x="10377249" y="7132558"/>
            <a:ext cx="345924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marL="342900" indent="-342900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Visualización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32565" y="586264"/>
            <a:ext cx="7651671" cy="13325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200"/>
              </a:lnSpc>
              <a:buNone/>
            </a:pPr>
            <a:r>
              <a:rPr lang="en-US" sz="41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Características de sus herramientas </a:t>
            </a:r>
            <a:endParaRPr lang="en-US" sz="4150" dirty="0"/>
          </a:p>
        </p:txBody>
      </p:sp>
      <p:sp>
        <p:nvSpPr>
          <p:cNvPr id="4" name="Shape 1"/>
          <p:cNvSpPr/>
          <p:nvPr/>
        </p:nvSpPr>
        <p:spPr>
          <a:xfrm>
            <a:off x="6232565" y="2238613"/>
            <a:ext cx="3719274" cy="2932867"/>
          </a:xfrm>
          <a:prstGeom prst="roundRect">
            <a:avLst>
              <a:gd name="adj" fmla="val 3053"/>
            </a:avLst>
          </a:prstGeom>
          <a:solidFill>
            <a:srgbClr val="D6F5EE"/>
          </a:solidFill>
          <a:ln w="7620">
            <a:solidFill>
              <a:srgbClr val="BCDBD4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6453307" y="2459355"/>
            <a:ext cx="3277791" cy="66603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600"/>
              </a:lnSpc>
              <a:buNone/>
            </a:pPr>
            <a:r>
              <a:rPr lang="en-US" sz="20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Detección rápida de errores</a:t>
            </a:r>
            <a:endParaRPr lang="en-US" sz="2050" dirty="0"/>
          </a:p>
        </p:txBody>
      </p:sp>
      <p:sp>
        <p:nvSpPr>
          <p:cNvPr id="6" name="Text 3"/>
          <p:cNvSpPr/>
          <p:nvPr/>
        </p:nvSpPr>
        <p:spPr>
          <a:xfrm>
            <a:off x="6453307" y="3253264"/>
            <a:ext cx="3277791" cy="102334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Se corrigen los problemas evitando complicaciones posteriores</a:t>
            </a:r>
            <a:endParaRPr lang="en-US" sz="1650" dirty="0"/>
          </a:p>
        </p:txBody>
      </p:sp>
      <p:sp>
        <p:nvSpPr>
          <p:cNvPr id="7" name="Shape 4"/>
          <p:cNvSpPr/>
          <p:nvPr/>
        </p:nvSpPr>
        <p:spPr>
          <a:xfrm>
            <a:off x="10164961" y="2238613"/>
            <a:ext cx="3719274" cy="2932867"/>
          </a:xfrm>
          <a:prstGeom prst="roundRect">
            <a:avLst>
              <a:gd name="adj" fmla="val 3053"/>
            </a:avLst>
          </a:prstGeom>
          <a:solidFill>
            <a:srgbClr val="D6F5EE"/>
          </a:solidFill>
          <a:ln w="7620">
            <a:solidFill>
              <a:srgbClr val="BCDBD4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10385703" y="2459355"/>
            <a:ext cx="3277791" cy="99905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600"/>
              </a:lnSpc>
              <a:buNone/>
            </a:pPr>
            <a:r>
              <a:rPr lang="en-US" sz="20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Producción de datos de alta calidad</a:t>
            </a:r>
            <a:endParaRPr lang="en-US" sz="2050" dirty="0"/>
          </a:p>
        </p:txBody>
      </p:sp>
      <p:sp>
        <p:nvSpPr>
          <p:cNvPr id="9" name="Text 6"/>
          <p:cNvSpPr/>
          <p:nvPr/>
        </p:nvSpPr>
        <p:spPr>
          <a:xfrm>
            <a:off x="10385703" y="3586282"/>
            <a:ext cx="3277791" cy="136445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Datos limpiados y reformateados, asegurando que se generen resultados óptimos y precisos</a:t>
            </a:r>
            <a:endParaRPr lang="en-US" sz="1650" dirty="0"/>
          </a:p>
        </p:txBody>
      </p:sp>
      <p:sp>
        <p:nvSpPr>
          <p:cNvPr id="10" name="Shape 7"/>
          <p:cNvSpPr/>
          <p:nvPr/>
        </p:nvSpPr>
        <p:spPr>
          <a:xfrm>
            <a:off x="6232565" y="5384602"/>
            <a:ext cx="3719274" cy="2258735"/>
          </a:xfrm>
          <a:prstGeom prst="roundRect">
            <a:avLst>
              <a:gd name="adj" fmla="val 3964"/>
            </a:avLst>
          </a:prstGeom>
          <a:solidFill>
            <a:srgbClr val="D6F5EE"/>
          </a:solidFill>
          <a:ln w="7620">
            <a:solidFill>
              <a:srgbClr val="BCDBD4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6453307" y="5605343"/>
            <a:ext cx="3277791" cy="66603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600"/>
              </a:lnSpc>
              <a:buNone/>
            </a:pPr>
            <a:r>
              <a:rPr lang="en-US" sz="20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Mejora en la toma de decisiones</a:t>
            </a:r>
            <a:endParaRPr lang="en-US" sz="2050" dirty="0"/>
          </a:p>
        </p:txBody>
      </p:sp>
      <p:sp>
        <p:nvSpPr>
          <p:cNvPr id="12" name="Text 9"/>
          <p:cNvSpPr/>
          <p:nvPr/>
        </p:nvSpPr>
        <p:spPr>
          <a:xfrm>
            <a:off x="6453307" y="6399252"/>
            <a:ext cx="3277791" cy="102334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Como resultado, se llegan a mejores conclusiones y decisiones</a:t>
            </a:r>
            <a:endParaRPr lang="en-US" sz="1650" dirty="0"/>
          </a:p>
        </p:txBody>
      </p:sp>
      <p:sp>
        <p:nvSpPr>
          <p:cNvPr id="13" name="Shape 10"/>
          <p:cNvSpPr/>
          <p:nvPr/>
        </p:nvSpPr>
        <p:spPr>
          <a:xfrm>
            <a:off x="10164961" y="5384602"/>
            <a:ext cx="3719274" cy="2258735"/>
          </a:xfrm>
          <a:prstGeom prst="roundRect">
            <a:avLst>
              <a:gd name="adj" fmla="val 3964"/>
            </a:avLst>
          </a:prstGeom>
          <a:solidFill>
            <a:srgbClr val="D6F5EE"/>
          </a:solidFill>
          <a:ln w="7620">
            <a:solidFill>
              <a:srgbClr val="BCDBD4"/>
            </a:solidFill>
            <a:prstDash val="solid"/>
          </a:ln>
        </p:spPr>
      </p:sp>
      <p:sp>
        <p:nvSpPr>
          <p:cNvPr id="14" name="Text 11"/>
          <p:cNvSpPr/>
          <p:nvPr/>
        </p:nvSpPr>
        <p:spPr>
          <a:xfrm>
            <a:off x="10385703" y="5605343"/>
            <a:ext cx="3277791" cy="66603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600"/>
              </a:lnSpc>
              <a:buNone/>
            </a:pPr>
            <a:r>
              <a:rPr lang="en-US" sz="20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Alivio en la carga de trabajo</a:t>
            </a:r>
            <a:endParaRPr lang="en-US" sz="2050" dirty="0"/>
          </a:p>
        </p:txBody>
      </p:sp>
      <p:sp>
        <p:nvSpPr>
          <p:cNvPr id="15" name="Text 12"/>
          <p:cNvSpPr/>
          <p:nvPr/>
        </p:nvSpPr>
        <p:spPr>
          <a:xfrm>
            <a:off x="10385703" y="6399252"/>
            <a:ext cx="3277791" cy="102334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650"/>
              </a:lnSpc>
              <a:buNone/>
            </a:pPr>
            <a:r>
              <a:rPr lang="en-US" sz="16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Permite que los esfuerzos humanos se inviertan en las tareas estratégicas</a:t>
            </a:r>
            <a:endParaRPr lang="en-US" sz="16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539960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ChatCSV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815715"/>
            <a:ext cx="429446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Desarrollada por AirOps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396859"/>
            <a:ext cx="624601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Empresa que se especializa en crear herramientas de inteligencia artificial y automatización diseñadas para facilitar el análisis y procesamiento de datos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600831" y="3815715"/>
            <a:ext cx="592895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Innovación en el análisis de datos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7600831" y="4396859"/>
            <a:ext cx="624328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Mantiene una conversación con el usuario implementando el archivo CSV como elemento interactivo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102638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Ventajas de usar ChatCSV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605111" y="2860358"/>
            <a:ext cx="30480" cy="4266605"/>
          </a:xfrm>
          <a:prstGeom prst="roundRect">
            <a:avLst>
              <a:gd name="adj" fmla="val 312558"/>
            </a:avLst>
          </a:prstGeom>
          <a:solidFill>
            <a:srgbClr val="BCDBD4"/>
          </a:solidFill>
          <a:ln/>
        </p:spPr>
      </p:sp>
      <p:sp>
        <p:nvSpPr>
          <p:cNvPr id="5" name="Shape 2"/>
          <p:cNvSpPr/>
          <p:nvPr/>
        </p:nvSpPr>
        <p:spPr>
          <a:xfrm>
            <a:off x="6845022" y="3355419"/>
            <a:ext cx="793790" cy="30480"/>
          </a:xfrm>
          <a:prstGeom prst="roundRect">
            <a:avLst>
              <a:gd name="adj" fmla="val 312558"/>
            </a:avLst>
          </a:prstGeom>
          <a:solidFill>
            <a:srgbClr val="BCDBD4"/>
          </a:solidFill>
          <a:ln/>
        </p:spPr>
      </p:sp>
      <p:sp>
        <p:nvSpPr>
          <p:cNvPr id="6" name="Shape 3"/>
          <p:cNvSpPr/>
          <p:nvPr/>
        </p:nvSpPr>
        <p:spPr>
          <a:xfrm>
            <a:off x="6365200" y="3115508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D6F5EE"/>
          </a:solidFill>
          <a:ln w="7620">
            <a:solidFill>
              <a:srgbClr val="BCDBD4"/>
            </a:solidFill>
            <a:prstDash val="solid"/>
          </a:ln>
        </p:spPr>
      </p:sp>
      <p:sp>
        <p:nvSpPr>
          <p:cNvPr id="7" name="Text 4"/>
          <p:cNvSpPr/>
          <p:nvPr/>
        </p:nvSpPr>
        <p:spPr>
          <a:xfrm>
            <a:off x="6531888" y="3200519"/>
            <a:ext cx="176927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1</a:t>
            </a:r>
            <a:endParaRPr lang="en-US" sz="2650" dirty="0"/>
          </a:p>
        </p:txBody>
      </p:sp>
      <p:sp>
        <p:nvSpPr>
          <p:cNvPr id="8" name="Text 5"/>
          <p:cNvSpPr/>
          <p:nvPr/>
        </p:nvSpPr>
        <p:spPr>
          <a:xfrm>
            <a:off x="7867888" y="3087172"/>
            <a:ext cx="5968722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Interacción Conversacional con CSV</a:t>
            </a:r>
            <a:endParaRPr lang="en-US" sz="2200" dirty="0"/>
          </a:p>
        </p:txBody>
      </p:sp>
      <p:sp>
        <p:nvSpPr>
          <p:cNvPr id="9" name="Shape 6"/>
          <p:cNvSpPr/>
          <p:nvPr/>
        </p:nvSpPr>
        <p:spPr>
          <a:xfrm>
            <a:off x="6845022" y="4744522"/>
            <a:ext cx="793790" cy="30480"/>
          </a:xfrm>
          <a:prstGeom prst="roundRect">
            <a:avLst>
              <a:gd name="adj" fmla="val 312558"/>
            </a:avLst>
          </a:prstGeom>
          <a:solidFill>
            <a:srgbClr val="BCDBD4"/>
          </a:solidFill>
          <a:ln/>
        </p:spPr>
      </p:sp>
      <p:sp>
        <p:nvSpPr>
          <p:cNvPr id="10" name="Shape 7"/>
          <p:cNvSpPr/>
          <p:nvPr/>
        </p:nvSpPr>
        <p:spPr>
          <a:xfrm>
            <a:off x="6365200" y="4504611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D6F5EE"/>
          </a:solidFill>
          <a:ln w="7620">
            <a:solidFill>
              <a:srgbClr val="BCDBD4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6478310" y="4589621"/>
            <a:ext cx="284083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2</a:t>
            </a:r>
            <a:endParaRPr lang="en-US" sz="2650" dirty="0"/>
          </a:p>
        </p:txBody>
      </p:sp>
      <p:sp>
        <p:nvSpPr>
          <p:cNvPr id="12" name="Text 9"/>
          <p:cNvSpPr/>
          <p:nvPr/>
        </p:nvSpPr>
        <p:spPr>
          <a:xfrm>
            <a:off x="7867888" y="4476274"/>
            <a:ext cx="405788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Visualización de Datos</a:t>
            </a:r>
            <a:endParaRPr lang="en-US" sz="2200" dirty="0"/>
          </a:p>
        </p:txBody>
      </p:sp>
      <p:sp>
        <p:nvSpPr>
          <p:cNvPr id="13" name="Shape 10"/>
          <p:cNvSpPr/>
          <p:nvPr/>
        </p:nvSpPr>
        <p:spPr>
          <a:xfrm>
            <a:off x="6845022" y="5779294"/>
            <a:ext cx="793790" cy="30480"/>
          </a:xfrm>
          <a:prstGeom prst="roundRect">
            <a:avLst>
              <a:gd name="adj" fmla="val 312558"/>
            </a:avLst>
          </a:prstGeom>
          <a:solidFill>
            <a:srgbClr val="BCDBD4"/>
          </a:solidFill>
          <a:ln/>
        </p:spPr>
      </p:sp>
      <p:sp>
        <p:nvSpPr>
          <p:cNvPr id="14" name="Shape 11"/>
          <p:cNvSpPr/>
          <p:nvPr/>
        </p:nvSpPr>
        <p:spPr>
          <a:xfrm>
            <a:off x="6365200" y="5539383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D6F5EE"/>
          </a:solidFill>
          <a:ln w="7620">
            <a:solidFill>
              <a:srgbClr val="BCDBD4"/>
            </a:solidFill>
            <a:prstDash val="solid"/>
          </a:ln>
        </p:spPr>
      </p:sp>
      <p:sp>
        <p:nvSpPr>
          <p:cNvPr id="15" name="Text 12"/>
          <p:cNvSpPr/>
          <p:nvPr/>
        </p:nvSpPr>
        <p:spPr>
          <a:xfrm>
            <a:off x="6477595" y="5624393"/>
            <a:ext cx="285512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3</a:t>
            </a:r>
            <a:endParaRPr lang="en-US" sz="2650" dirty="0"/>
          </a:p>
        </p:txBody>
      </p:sp>
      <p:sp>
        <p:nvSpPr>
          <p:cNvPr id="16" name="Text 13"/>
          <p:cNvSpPr/>
          <p:nvPr/>
        </p:nvSpPr>
        <p:spPr>
          <a:xfrm>
            <a:off x="7867888" y="5511046"/>
            <a:ext cx="2996089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Historial de Chat</a:t>
            </a:r>
            <a:endParaRPr lang="en-US" sz="2200" dirty="0"/>
          </a:p>
        </p:txBody>
      </p:sp>
      <p:sp>
        <p:nvSpPr>
          <p:cNvPr id="17" name="Shape 14"/>
          <p:cNvSpPr/>
          <p:nvPr/>
        </p:nvSpPr>
        <p:spPr>
          <a:xfrm>
            <a:off x="6845022" y="6814066"/>
            <a:ext cx="793790" cy="30480"/>
          </a:xfrm>
          <a:prstGeom prst="roundRect">
            <a:avLst>
              <a:gd name="adj" fmla="val 312558"/>
            </a:avLst>
          </a:prstGeom>
          <a:solidFill>
            <a:srgbClr val="BCDBD4"/>
          </a:solidFill>
          <a:ln/>
        </p:spPr>
      </p:sp>
      <p:sp>
        <p:nvSpPr>
          <p:cNvPr id="18" name="Shape 15"/>
          <p:cNvSpPr/>
          <p:nvPr/>
        </p:nvSpPr>
        <p:spPr>
          <a:xfrm>
            <a:off x="6365200" y="6574155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D6F5EE"/>
          </a:solidFill>
          <a:ln w="7620">
            <a:solidFill>
              <a:srgbClr val="BCDBD4"/>
            </a:solidFill>
            <a:prstDash val="solid"/>
          </a:ln>
        </p:spPr>
      </p:sp>
      <p:sp>
        <p:nvSpPr>
          <p:cNvPr id="19" name="Text 16"/>
          <p:cNvSpPr/>
          <p:nvPr/>
        </p:nvSpPr>
        <p:spPr>
          <a:xfrm>
            <a:off x="6473904" y="6659166"/>
            <a:ext cx="292894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4</a:t>
            </a:r>
            <a:endParaRPr lang="en-US" sz="2650" dirty="0"/>
          </a:p>
        </p:txBody>
      </p:sp>
      <p:sp>
        <p:nvSpPr>
          <p:cNvPr id="20" name="Text 17"/>
          <p:cNvSpPr/>
          <p:nvPr/>
        </p:nvSpPr>
        <p:spPr>
          <a:xfrm>
            <a:off x="7867888" y="6545818"/>
            <a:ext cx="5764292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Soporte y Preguntas Frecuentes</a:t>
            </a:r>
            <a:endParaRPr lang="en-US" sz="22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30433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72927" y="618053"/>
            <a:ext cx="7570946" cy="140446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500"/>
              </a:lnSpc>
              <a:buNone/>
            </a:pPr>
            <a:r>
              <a:rPr lang="en-US" sz="44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Contras de usar ChatCSV</a:t>
            </a:r>
            <a:endParaRPr lang="en-US" sz="4400" dirty="0"/>
          </a:p>
        </p:txBody>
      </p:sp>
      <p:sp>
        <p:nvSpPr>
          <p:cNvPr id="4" name="Shape 1"/>
          <p:cNvSpPr/>
          <p:nvPr/>
        </p:nvSpPr>
        <p:spPr>
          <a:xfrm>
            <a:off x="6594753" y="2359581"/>
            <a:ext cx="30480" cy="5252799"/>
          </a:xfrm>
          <a:prstGeom prst="roundRect">
            <a:avLst>
              <a:gd name="adj" fmla="val 309690"/>
            </a:avLst>
          </a:prstGeom>
          <a:solidFill>
            <a:srgbClr val="BCDBD4"/>
          </a:solidFill>
          <a:ln/>
        </p:spPr>
      </p:sp>
      <p:sp>
        <p:nvSpPr>
          <p:cNvPr id="5" name="Shape 2"/>
          <p:cNvSpPr/>
          <p:nvPr/>
        </p:nvSpPr>
        <p:spPr>
          <a:xfrm>
            <a:off x="6832342" y="2849880"/>
            <a:ext cx="786527" cy="30480"/>
          </a:xfrm>
          <a:prstGeom prst="roundRect">
            <a:avLst>
              <a:gd name="adj" fmla="val 309690"/>
            </a:avLst>
          </a:prstGeom>
          <a:solidFill>
            <a:srgbClr val="BCDBD4"/>
          </a:solidFill>
          <a:ln/>
        </p:spPr>
      </p:sp>
      <p:sp>
        <p:nvSpPr>
          <p:cNvPr id="6" name="Shape 3"/>
          <p:cNvSpPr/>
          <p:nvPr/>
        </p:nvSpPr>
        <p:spPr>
          <a:xfrm>
            <a:off x="6357164" y="2612350"/>
            <a:ext cx="505658" cy="505658"/>
          </a:xfrm>
          <a:prstGeom prst="roundRect">
            <a:avLst>
              <a:gd name="adj" fmla="val 18667"/>
            </a:avLst>
          </a:prstGeom>
          <a:solidFill>
            <a:srgbClr val="D6F5EE"/>
          </a:solidFill>
          <a:ln w="7620">
            <a:solidFill>
              <a:srgbClr val="BCDBD4"/>
            </a:solidFill>
            <a:prstDash val="solid"/>
          </a:ln>
        </p:spPr>
      </p:sp>
      <p:sp>
        <p:nvSpPr>
          <p:cNvPr id="7" name="Text 4"/>
          <p:cNvSpPr/>
          <p:nvPr/>
        </p:nvSpPr>
        <p:spPr>
          <a:xfrm>
            <a:off x="6522303" y="2696647"/>
            <a:ext cx="175379" cy="3370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1</a:t>
            </a:r>
            <a:endParaRPr lang="en-US" sz="2650" dirty="0"/>
          </a:p>
        </p:txBody>
      </p:sp>
      <p:sp>
        <p:nvSpPr>
          <p:cNvPr id="8" name="Text 5"/>
          <p:cNvSpPr/>
          <p:nvPr/>
        </p:nvSpPr>
        <p:spPr>
          <a:xfrm>
            <a:off x="7846100" y="2584252"/>
            <a:ext cx="3757493" cy="3512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Curva de Aprendizaje</a:t>
            </a:r>
            <a:endParaRPr lang="en-US" sz="2200" dirty="0"/>
          </a:p>
        </p:txBody>
      </p:sp>
      <p:sp>
        <p:nvSpPr>
          <p:cNvPr id="9" name="Shape 6"/>
          <p:cNvSpPr/>
          <p:nvPr/>
        </p:nvSpPr>
        <p:spPr>
          <a:xfrm>
            <a:off x="6832342" y="3875127"/>
            <a:ext cx="786527" cy="30480"/>
          </a:xfrm>
          <a:prstGeom prst="roundRect">
            <a:avLst>
              <a:gd name="adj" fmla="val 309690"/>
            </a:avLst>
          </a:prstGeom>
          <a:solidFill>
            <a:srgbClr val="BCDBD4"/>
          </a:solidFill>
          <a:ln/>
        </p:spPr>
      </p:sp>
      <p:sp>
        <p:nvSpPr>
          <p:cNvPr id="10" name="Shape 7"/>
          <p:cNvSpPr/>
          <p:nvPr/>
        </p:nvSpPr>
        <p:spPr>
          <a:xfrm>
            <a:off x="6357164" y="3637598"/>
            <a:ext cx="505658" cy="505658"/>
          </a:xfrm>
          <a:prstGeom prst="roundRect">
            <a:avLst>
              <a:gd name="adj" fmla="val 18667"/>
            </a:avLst>
          </a:prstGeom>
          <a:solidFill>
            <a:srgbClr val="D6F5EE"/>
          </a:solidFill>
          <a:ln w="7620">
            <a:solidFill>
              <a:srgbClr val="BCDBD4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6469201" y="3721894"/>
            <a:ext cx="281464" cy="3370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2</a:t>
            </a:r>
            <a:endParaRPr lang="en-US" sz="2650" dirty="0"/>
          </a:p>
        </p:txBody>
      </p:sp>
      <p:sp>
        <p:nvSpPr>
          <p:cNvPr id="12" name="Text 9"/>
          <p:cNvSpPr/>
          <p:nvPr/>
        </p:nvSpPr>
        <p:spPr>
          <a:xfrm>
            <a:off x="7846100" y="3609499"/>
            <a:ext cx="5348288" cy="3512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Preocupaciones de Privacidad</a:t>
            </a:r>
            <a:endParaRPr lang="en-US" sz="2200" dirty="0"/>
          </a:p>
        </p:txBody>
      </p:sp>
      <p:sp>
        <p:nvSpPr>
          <p:cNvPr id="13" name="Shape 10"/>
          <p:cNvSpPr/>
          <p:nvPr/>
        </p:nvSpPr>
        <p:spPr>
          <a:xfrm>
            <a:off x="6832342" y="4900374"/>
            <a:ext cx="786527" cy="30480"/>
          </a:xfrm>
          <a:prstGeom prst="roundRect">
            <a:avLst>
              <a:gd name="adj" fmla="val 309690"/>
            </a:avLst>
          </a:prstGeom>
          <a:solidFill>
            <a:srgbClr val="BCDBD4"/>
          </a:solidFill>
          <a:ln/>
        </p:spPr>
      </p:sp>
      <p:sp>
        <p:nvSpPr>
          <p:cNvPr id="14" name="Shape 11"/>
          <p:cNvSpPr/>
          <p:nvPr/>
        </p:nvSpPr>
        <p:spPr>
          <a:xfrm>
            <a:off x="6357164" y="4662845"/>
            <a:ext cx="505658" cy="505658"/>
          </a:xfrm>
          <a:prstGeom prst="roundRect">
            <a:avLst>
              <a:gd name="adj" fmla="val 18667"/>
            </a:avLst>
          </a:prstGeom>
          <a:solidFill>
            <a:srgbClr val="D6F5EE"/>
          </a:solidFill>
          <a:ln w="7620">
            <a:solidFill>
              <a:srgbClr val="BCDBD4"/>
            </a:solidFill>
            <a:prstDash val="solid"/>
          </a:ln>
        </p:spPr>
      </p:sp>
      <p:sp>
        <p:nvSpPr>
          <p:cNvPr id="15" name="Text 12"/>
          <p:cNvSpPr/>
          <p:nvPr/>
        </p:nvSpPr>
        <p:spPr>
          <a:xfrm>
            <a:off x="6468487" y="4747141"/>
            <a:ext cx="282893" cy="3370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3</a:t>
            </a:r>
            <a:endParaRPr lang="en-US" sz="2650" dirty="0"/>
          </a:p>
        </p:txBody>
      </p:sp>
      <p:sp>
        <p:nvSpPr>
          <p:cNvPr id="16" name="Text 13"/>
          <p:cNvSpPr/>
          <p:nvPr/>
        </p:nvSpPr>
        <p:spPr>
          <a:xfrm>
            <a:off x="7846100" y="4634746"/>
            <a:ext cx="5359003" cy="3512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Limitación de Tipos de Archivo</a:t>
            </a:r>
            <a:endParaRPr lang="en-US" sz="2200" dirty="0"/>
          </a:p>
        </p:txBody>
      </p:sp>
      <p:sp>
        <p:nvSpPr>
          <p:cNvPr id="17" name="Shape 14"/>
          <p:cNvSpPr/>
          <p:nvPr/>
        </p:nvSpPr>
        <p:spPr>
          <a:xfrm>
            <a:off x="6832342" y="5925622"/>
            <a:ext cx="786527" cy="30480"/>
          </a:xfrm>
          <a:prstGeom prst="roundRect">
            <a:avLst>
              <a:gd name="adj" fmla="val 309690"/>
            </a:avLst>
          </a:prstGeom>
          <a:solidFill>
            <a:srgbClr val="BCDBD4"/>
          </a:solidFill>
          <a:ln/>
        </p:spPr>
      </p:sp>
      <p:sp>
        <p:nvSpPr>
          <p:cNvPr id="18" name="Shape 15"/>
          <p:cNvSpPr/>
          <p:nvPr/>
        </p:nvSpPr>
        <p:spPr>
          <a:xfrm>
            <a:off x="6357164" y="5688092"/>
            <a:ext cx="505658" cy="505658"/>
          </a:xfrm>
          <a:prstGeom prst="roundRect">
            <a:avLst>
              <a:gd name="adj" fmla="val 18667"/>
            </a:avLst>
          </a:prstGeom>
          <a:solidFill>
            <a:srgbClr val="D6F5EE"/>
          </a:solidFill>
          <a:ln w="7620">
            <a:solidFill>
              <a:srgbClr val="BCDBD4"/>
            </a:solidFill>
            <a:prstDash val="solid"/>
          </a:ln>
        </p:spPr>
      </p:sp>
      <p:sp>
        <p:nvSpPr>
          <p:cNvPr id="19" name="Text 16"/>
          <p:cNvSpPr/>
          <p:nvPr/>
        </p:nvSpPr>
        <p:spPr>
          <a:xfrm>
            <a:off x="6464796" y="5772388"/>
            <a:ext cx="290274" cy="3370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4</a:t>
            </a:r>
            <a:endParaRPr lang="en-US" sz="2650" dirty="0"/>
          </a:p>
        </p:txBody>
      </p:sp>
      <p:sp>
        <p:nvSpPr>
          <p:cNvPr id="20" name="Text 17"/>
          <p:cNvSpPr/>
          <p:nvPr/>
        </p:nvSpPr>
        <p:spPr>
          <a:xfrm>
            <a:off x="7846100" y="5659993"/>
            <a:ext cx="5997773" cy="70246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Dependencia de Conexión a Internet</a:t>
            </a:r>
            <a:endParaRPr lang="en-US" sz="2200" dirty="0"/>
          </a:p>
        </p:txBody>
      </p:sp>
      <p:sp>
        <p:nvSpPr>
          <p:cNvPr id="21" name="Shape 18"/>
          <p:cNvSpPr/>
          <p:nvPr/>
        </p:nvSpPr>
        <p:spPr>
          <a:xfrm>
            <a:off x="6832342" y="7302103"/>
            <a:ext cx="786527" cy="30480"/>
          </a:xfrm>
          <a:prstGeom prst="roundRect">
            <a:avLst>
              <a:gd name="adj" fmla="val 309690"/>
            </a:avLst>
          </a:prstGeom>
          <a:solidFill>
            <a:srgbClr val="BCDBD4"/>
          </a:solidFill>
          <a:ln/>
        </p:spPr>
      </p:sp>
      <p:sp>
        <p:nvSpPr>
          <p:cNvPr id="22" name="Shape 19"/>
          <p:cNvSpPr/>
          <p:nvPr/>
        </p:nvSpPr>
        <p:spPr>
          <a:xfrm>
            <a:off x="6357164" y="7064573"/>
            <a:ext cx="505658" cy="505658"/>
          </a:xfrm>
          <a:prstGeom prst="roundRect">
            <a:avLst>
              <a:gd name="adj" fmla="val 18667"/>
            </a:avLst>
          </a:prstGeom>
          <a:solidFill>
            <a:srgbClr val="D6F5EE"/>
          </a:solidFill>
          <a:ln w="7620">
            <a:solidFill>
              <a:srgbClr val="BCDBD4"/>
            </a:solidFill>
            <a:prstDash val="solid"/>
          </a:ln>
        </p:spPr>
      </p:sp>
      <p:sp>
        <p:nvSpPr>
          <p:cNvPr id="23" name="Text 20"/>
          <p:cNvSpPr/>
          <p:nvPr/>
        </p:nvSpPr>
        <p:spPr>
          <a:xfrm>
            <a:off x="6473964" y="7148870"/>
            <a:ext cx="272058" cy="33706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5</a:t>
            </a:r>
            <a:endParaRPr lang="en-US" sz="2650" dirty="0"/>
          </a:p>
        </p:txBody>
      </p:sp>
      <p:sp>
        <p:nvSpPr>
          <p:cNvPr id="24" name="Text 21"/>
          <p:cNvSpPr/>
          <p:nvPr/>
        </p:nvSpPr>
        <p:spPr>
          <a:xfrm>
            <a:off x="7846100" y="7036475"/>
            <a:ext cx="4645104" cy="3512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Visualizaciones Genéricas</a:t>
            </a:r>
            <a:endParaRPr lang="en-US" sz="22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9973747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549831" y="431959"/>
            <a:ext cx="8044339" cy="98178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850"/>
              </a:lnSpc>
              <a:buNone/>
            </a:pPr>
            <a:r>
              <a:rPr lang="en-US" sz="3050" b="1" dirty="0">
                <a:solidFill>
                  <a:srgbClr val="333F70"/>
                </a:solidFill>
                <a:latin typeface="Unbounded Bold" pitchFamily="34" charset="0"/>
                <a:ea typeface="Unbounded Bold" pitchFamily="34" charset="-122"/>
                <a:cs typeface="Unbounded Bold" pitchFamily="34" charset="-120"/>
              </a:rPr>
              <a:t>Implementación de la herramienta</a:t>
            </a:r>
            <a:endParaRPr lang="en-US" sz="305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9831" y="1649373"/>
            <a:ext cx="8044339" cy="7892415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562463"/>
          </a:xfrm>
          <a:prstGeom prst="rect">
            <a:avLst/>
          </a:prstGeom>
        </p:spPr>
      </p:pic>
      <p:pic>
        <p:nvPicPr>
          <p:cNvPr id="3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7471" y="3356729"/>
            <a:ext cx="4064556" cy="4331375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5289709" y="3310533"/>
            <a:ext cx="4065984" cy="328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550"/>
              </a:lnSpc>
              <a:buNone/>
            </a:pPr>
            <a:endParaRPr lang="en-US" sz="1600" dirty="0"/>
          </a:p>
        </p:txBody>
      </p:sp>
      <p:pic>
        <p:nvPicPr>
          <p:cNvPr id="5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89709" y="3869174"/>
            <a:ext cx="4065984" cy="4029789"/>
          </a:xfrm>
          <a:prstGeom prst="rect">
            <a:avLst/>
          </a:prstGeom>
        </p:spPr>
      </p:pic>
      <p:sp>
        <p:nvSpPr>
          <p:cNvPr id="6" name="Text 1"/>
          <p:cNvSpPr/>
          <p:nvPr/>
        </p:nvSpPr>
        <p:spPr>
          <a:xfrm>
            <a:off x="9863376" y="3310533"/>
            <a:ext cx="4064556" cy="328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550"/>
              </a:lnSpc>
              <a:buNone/>
            </a:pPr>
            <a:endParaRPr lang="en-US" sz="1600" dirty="0"/>
          </a:p>
        </p:txBody>
      </p:sp>
      <p:pic>
        <p:nvPicPr>
          <p:cNvPr id="7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863376" y="3869174"/>
            <a:ext cx="4064556" cy="3721298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pic>
        <p:nvPicPr>
          <p:cNvPr id="3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3790" y="2653427"/>
            <a:ext cx="3500676" cy="2871073"/>
          </a:xfrm>
          <a:prstGeom prst="rect">
            <a:avLst/>
          </a:prstGeom>
        </p:spPr>
      </p:pic>
      <p:pic>
        <p:nvPicPr>
          <p:cNvPr id="4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55488" y="2653427"/>
            <a:ext cx="3502223" cy="2922746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13</Slides>
  <Notes>13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6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2024-11-18T18:41:03Z</dcterms:created>
  <dcterms:modified xsi:type="dcterms:W3CDTF">2024-11-18T18:41:03Z</dcterms:modified>
</cp:coreProperties>
</file>